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13.png" ContentType="image/png"/>
  <Override PartName="/ppt/media/image12.png" ContentType="image/png"/>
  <Override PartName="/ppt/media/image11.png" ContentType="image/png"/>
  <Override PartName="/ppt/media/image15.png" ContentType="image/png"/>
  <Override PartName="/ppt/media/image9.png" ContentType="image/png"/>
  <Override PartName="/ppt/media/image8.png" ContentType="image/png"/>
  <Override PartName="/ppt/media/image7.jpeg" ContentType="image/jpeg"/>
  <Override PartName="/ppt/media/image6.png" ContentType="image/png"/>
  <Override PartName="/ppt/media/image5.png" ContentType="image/png"/>
  <Override PartName="/ppt/media/image16.png" ContentType="image/png"/>
  <Override PartName="/ppt/media/image14.png" ContentType="image/png"/>
  <Override PartName="/ppt/media/image4.jpeg" ContentType="image/jpeg"/>
  <Override PartName="/ppt/media/image3.png" ContentType="image/png"/>
  <Override PartName="/ppt/media/image2.png" ContentType="image/png"/>
  <Override PartName="/ppt/media/image10.png" ContentType="image/png"/>
  <Override PartName="/ppt/media/image1.jpeg" ContentType="image/jpeg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9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06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107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单击鼠标编辑标题文字格式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单击鼠标编辑大纲文字格式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第二个大纲级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第三大纲级别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第四大纲级别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第五大纲级别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第六大纲级别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第七大纲级别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单击鼠标编辑标题文字格式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单击鼠标编辑大纲文字格式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第二个大纲级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第三大纲级别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第四大纲级别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第五大纲级别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第六大纲级别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第七大纲级别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单击鼠标编辑标题文字格式</a:t>
            </a:r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单击鼠标编辑大纲文字格式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第二个大纲级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第三大纲级别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第四大纲级别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第五大纲级别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第六大纲级别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第七大纲级别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504000" y="199440"/>
            <a:ext cx="9070560" cy="1465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en-US" sz="4400">
                <a:latin typeface="Arial"/>
              </a:rPr>
              <a:t>叠合式文件系统</a:t>
            </a:r>
            <a:r>
              <a:rPr lang="en-US" sz="4400">
                <a:latin typeface="Arial"/>
              </a:rPr>
              <a:t>-Overlayfs</a:t>
            </a:r>
            <a:r>
              <a:rPr lang="en-US" sz="4400">
                <a:latin typeface="Arial"/>
              </a:rPr>
              <a:t>权限检查缺陷漏洞</a:t>
            </a:r>
            <a:r>
              <a:rPr lang="en-US" sz="4400">
                <a:latin typeface="Arial"/>
              </a:rPr>
              <a:t>CVE-2015-8660</a:t>
            </a:r>
            <a:endParaRPr/>
          </a:p>
        </p:txBody>
      </p:sp>
      <p:sp>
        <p:nvSpPr>
          <p:cNvPr id="109" name="CustomShape 2"/>
          <p:cNvSpPr/>
          <p:nvPr/>
        </p:nvSpPr>
        <p:spPr>
          <a:xfrm>
            <a:off x="504000" y="1769040"/>
            <a:ext cx="9070560" cy="4383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en-US" sz="3200">
                <a:latin typeface="Arial"/>
              </a:rPr>
              <a:t>何能斌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3200">
                <a:latin typeface="Arial"/>
              </a:rPr>
              <a:t>2016</a:t>
            </a:r>
            <a:r>
              <a:rPr lang="en-US" sz="3200">
                <a:latin typeface="Arial"/>
              </a:rPr>
              <a:t>年</a:t>
            </a:r>
            <a:r>
              <a:rPr lang="en-US" sz="3200">
                <a:latin typeface="Arial"/>
              </a:rPr>
              <a:t>03</a:t>
            </a:r>
            <a:r>
              <a:rPr lang="en-US" sz="3200">
                <a:latin typeface="Arial"/>
              </a:rPr>
              <a:t>月</a:t>
            </a:r>
            <a:r>
              <a:rPr lang="en-US" sz="3200">
                <a:latin typeface="Arial"/>
              </a:rPr>
              <a:t>16</a:t>
            </a:r>
            <a:r>
              <a:rPr lang="en-US" sz="3200">
                <a:latin typeface="Arial"/>
              </a:rPr>
              <a:t>日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504000" y="301320"/>
            <a:ext cx="9070560" cy="1261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en-US" sz="4400">
                <a:latin typeface="Arial"/>
              </a:rPr>
              <a:t>测试漏洞</a:t>
            </a:r>
            <a:r>
              <a:rPr lang="en-US" sz="4400">
                <a:latin typeface="Arial"/>
              </a:rPr>
              <a:t>POC</a:t>
            </a:r>
            <a:r>
              <a:rPr lang="en-US" sz="4400">
                <a:latin typeface="Arial"/>
              </a:rPr>
              <a:t>（打了</a:t>
            </a:r>
            <a:r>
              <a:rPr lang="en-US" sz="4400">
                <a:latin typeface="Arial"/>
              </a:rPr>
              <a:t>patch</a:t>
            </a:r>
            <a:r>
              <a:rPr lang="en-US" sz="4400">
                <a:latin typeface="Arial"/>
              </a:rPr>
              <a:t>）</a:t>
            </a:r>
            <a:endParaRPr/>
          </a:p>
        </p:txBody>
      </p:sp>
      <p:pic>
        <p:nvPicPr>
          <p:cNvPr id="129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04000" y="1656000"/>
            <a:ext cx="9070920" cy="5902920"/>
          </a:xfrm>
          <a:prstGeom prst="rect">
            <a:avLst/>
          </a:prstGeom>
          <a:ln>
            <a:noFill/>
          </a:ln>
        </p:spPr>
      </p:pic>
    </p:spTree>
  </p:cSld>
  <p:transition spd="med">
    <p:push dir="u"/>
  </p:transition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504000" y="301320"/>
            <a:ext cx="9070560" cy="1261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en-US" sz="4400">
                <a:latin typeface="Arial"/>
              </a:rPr>
              <a:t>目录</a:t>
            </a:r>
            <a:endParaRPr/>
          </a:p>
        </p:txBody>
      </p:sp>
      <p:sp>
        <p:nvSpPr>
          <p:cNvPr id="111" name="CustomShape 2"/>
          <p:cNvSpPr/>
          <p:nvPr/>
        </p:nvSpPr>
        <p:spPr>
          <a:xfrm>
            <a:off x="1872000" y="2304000"/>
            <a:ext cx="4030920" cy="7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US" sz="4200">
                <a:latin typeface="Arial"/>
              </a:rPr>
              <a:t>Overlayfs</a:t>
            </a:r>
            <a:r>
              <a:rPr lang="en-US" sz="4200">
                <a:latin typeface="Arial"/>
              </a:rPr>
              <a:t>简介</a:t>
            </a:r>
            <a:endParaRPr/>
          </a:p>
        </p:txBody>
      </p:sp>
      <p:sp>
        <p:nvSpPr>
          <p:cNvPr id="112" name="CustomShape 3"/>
          <p:cNvSpPr/>
          <p:nvPr/>
        </p:nvSpPr>
        <p:spPr>
          <a:xfrm>
            <a:off x="1836000" y="3350160"/>
            <a:ext cx="5398920" cy="7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US" sz="4200">
                <a:latin typeface="Arial"/>
              </a:rPr>
              <a:t>Overlayfs</a:t>
            </a:r>
            <a:r>
              <a:rPr lang="en-US" sz="4200">
                <a:latin typeface="Arial"/>
              </a:rPr>
              <a:t>简单测试</a:t>
            </a:r>
            <a:endParaRPr/>
          </a:p>
        </p:txBody>
      </p:sp>
      <p:sp>
        <p:nvSpPr>
          <p:cNvPr id="113" name="CustomShape 4"/>
          <p:cNvSpPr/>
          <p:nvPr/>
        </p:nvSpPr>
        <p:spPr>
          <a:xfrm>
            <a:off x="1800000" y="4447080"/>
            <a:ext cx="6406920" cy="7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US" sz="4200">
                <a:latin typeface="Arial"/>
              </a:rPr>
              <a:t>Overlayfs</a:t>
            </a:r>
            <a:r>
              <a:rPr lang="en-US" sz="4200">
                <a:latin typeface="Arial"/>
              </a:rPr>
              <a:t>漏洞</a:t>
            </a:r>
            <a:r>
              <a:rPr lang="en-US" sz="4200">
                <a:latin typeface="Arial"/>
              </a:rPr>
              <a:t>POC</a:t>
            </a:r>
            <a:r>
              <a:rPr lang="en-US" sz="4200">
                <a:latin typeface="Arial"/>
              </a:rPr>
              <a:t>运行</a:t>
            </a:r>
            <a:endParaRPr/>
          </a:p>
        </p:txBody>
      </p:sp>
    </p:spTree>
  </p:cSld>
  <p:transition spd="med">
    <p:wipe dir="d"/>
  </p:transition>
  <p:timing>
    <p:tnLst>
      <p:par>
        <p:cTn id="3" dur="indefinite" restart="never" nodeType="tmRoot">
          <p:childTnLst>
            <p:seq>
              <p:cTn id="4" nodeType="mainSeq">
                <p:childTnLst>
                  <p:par>
                    <p:cTn id="5" fill="freeze">
                      <p:stCondLst>
                        <p:cond delay="indefinite"/>
                      </p:stCondLst>
                      <p:childTnLst>
                        <p:par>
                          <p:cTn id="6" fill="freeze">
                            <p:stCondLst>
                              <p:cond delay="0"/>
                            </p:stCondLst>
                            <p:childTnLst>
                              <p:par>
                                <p:cTn id="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" dur="2000" fill="hold"/>
                                        <p:tgtEl>
                                          <p:spTgt spid="111">
                                            <p:txEl>
                                              <p:p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2000" fill="hold"/>
                                        <p:tgtEl>
                                          <p:spTgt spid="111">
                                            <p:txEl>
                                              <p:p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freeze">
                      <p:stCondLst>
                        <p:cond delay="indefinite"/>
                      </p:stCondLst>
                      <p:childTnLst>
                        <p:par>
                          <p:cTn id="12" fill="freeze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2000" fill="hold"/>
                                        <p:tgtEl>
                                          <p:spTgt spid="112">
                                            <p:txEl>
                                              <p:p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2000" fill="hold"/>
                                        <p:tgtEl>
                                          <p:spTgt spid="112">
                                            <p:txEl>
                                              <p:p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freeze">
                      <p:stCondLst>
                        <p:cond delay="indefinite"/>
                      </p:stCondLst>
                      <p:childTnLst>
                        <p:par>
                          <p:cTn id="18" fill="freeze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2000" fill="hold"/>
                                        <p:tgtEl>
                                          <p:spTgt spid="113">
                                            <p:txEl>
                                              <p:p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2000" fill="hold"/>
                                        <p:tgtEl>
                                          <p:spTgt spid="113">
                                            <p:txEl>
                                              <p:p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504000" y="301320"/>
            <a:ext cx="9070560" cy="1261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en-US" sz="4400">
                <a:latin typeface="Arial"/>
              </a:rPr>
              <a:t>Overlayfs</a:t>
            </a:r>
            <a:r>
              <a:rPr lang="en-US" sz="4400">
                <a:latin typeface="Arial"/>
              </a:rPr>
              <a:t>简介</a:t>
            </a:r>
            <a:endParaRPr/>
          </a:p>
        </p:txBody>
      </p:sp>
      <p:sp>
        <p:nvSpPr>
          <p:cNvPr id="115" name="CustomShape 2"/>
          <p:cNvSpPr/>
          <p:nvPr/>
        </p:nvSpPr>
        <p:spPr>
          <a:xfrm>
            <a:off x="504000" y="1769040"/>
            <a:ext cx="9070560" cy="4383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3200">
                <a:latin typeface="Arial"/>
              </a:rPr>
              <a:t>overlayfs</a:t>
            </a:r>
            <a:r>
              <a:rPr lang="en-US" sz="3200">
                <a:latin typeface="Arial"/>
              </a:rPr>
              <a:t>是目前使用比较广泛的层次文件系统，实现简单，性能较好</a:t>
            </a:r>
            <a:r>
              <a:rPr lang="en-US" sz="3200">
                <a:latin typeface="Arial"/>
              </a:rPr>
              <a:t>. </a:t>
            </a:r>
            <a:r>
              <a:rPr lang="en-US" sz="3200">
                <a:latin typeface="Arial"/>
              </a:rPr>
              <a:t>可以充分利用不同或则相同</a:t>
            </a:r>
            <a:r>
              <a:rPr lang="en-US" sz="3200">
                <a:latin typeface="Arial"/>
              </a:rPr>
              <a:t>overlay</a:t>
            </a:r>
            <a:r>
              <a:rPr lang="en-US" sz="3200">
                <a:latin typeface="Arial"/>
              </a:rPr>
              <a:t>文件系统的</a:t>
            </a:r>
            <a:r>
              <a:rPr lang="en-US" sz="3200">
                <a:latin typeface="Arial"/>
              </a:rPr>
              <a:t>page cache</a:t>
            </a:r>
            <a:r>
              <a:rPr lang="en-US" sz="3200">
                <a:latin typeface="Arial"/>
              </a:rPr>
              <a:t>，具有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3200">
                <a:latin typeface="Arial"/>
              </a:rPr>
              <a:t>上下合并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3200">
                <a:latin typeface="Arial"/>
              </a:rPr>
              <a:t>同名遮盖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3200">
                <a:latin typeface="Arial"/>
              </a:rPr>
              <a:t>写时拷贝 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3200">
                <a:latin typeface="Arial"/>
              </a:rPr>
              <a:t>等特点。</a:t>
            </a:r>
            <a:endParaRPr/>
          </a:p>
        </p:txBody>
      </p:sp>
    </p:spTree>
  </p:cSld>
  <p:transition spd="med">
    <p:wheel spokes="3"/>
  </p:transition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504000" y="301320"/>
            <a:ext cx="9070560" cy="1261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en-US" sz="4400">
                <a:latin typeface="Arial"/>
              </a:rPr>
              <a:t>overlayfs</a:t>
            </a:r>
            <a:r>
              <a:rPr lang="en-US" sz="4400">
                <a:latin typeface="Arial"/>
              </a:rPr>
              <a:t>简单测试</a:t>
            </a:r>
            <a:endParaRPr/>
          </a:p>
        </p:txBody>
      </p:sp>
      <p:pic>
        <p:nvPicPr>
          <p:cNvPr id="117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79680" y="1505880"/>
            <a:ext cx="8994960" cy="6111360"/>
          </a:xfrm>
          <a:prstGeom prst="rect">
            <a:avLst/>
          </a:prstGeom>
          <a:ln>
            <a:noFill/>
          </a:ln>
        </p:spPr>
      </p:pic>
    </p:spTree>
  </p:cSld>
  <p:transition spd="med">
    <p:push dir="u"/>
  </p:transition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504000" y="301320"/>
            <a:ext cx="9070560" cy="1261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en-US" sz="4400">
                <a:latin typeface="Arial"/>
              </a:rPr>
              <a:t>overlayfs</a:t>
            </a:r>
            <a:r>
              <a:rPr lang="en-US" sz="4400">
                <a:latin typeface="Arial"/>
              </a:rPr>
              <a:t>简单测试</a:t>
            </a:r>
            <a:endParaRPr/>
          </a:p>
        </p:txBody>
      </p:sp>
      <p:pic>
        <p:nvPicPr>
          <p:cNvPr id="119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966240" y="1368000"/>
            <a:ext cx="8176680" cy="5974920"/>
          </a:xfrm>
          <a:prstGeom prst="rect">
            <a:avLst/>
          </a:prstGeom>
          <a:ln>
            <a:noFill/>
          </a:ln>
        </p:spPr>
      </p:pic>
    </p:spTree>
  </p:cSld>
  <p:transition spd="med">
    <p:push dir="d"/>
  </p:transition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504000" y="301320"/>
            <a:ext cx="9070560" cy="1261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en-US" sz="4400">
                <a:latin typeface="Arial"/>
              </a:rPr>
              <a:t>overlayfs</a:t>
            </a:r>
            <a:r>
              <a:rPr lang="en-US" sz="4400">
                <a:latin typeface="Arial"/>
              </a:rPr>
              <a:t>简单测试</a:t>
            </a:r>
            <a:endParaRPr/>
          </a:p>
        </p:txBody>
      </p:sp>
      <p:pic>
        <p:nvPicPr>
          <p:cNvPr id="121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08000" y="1296000"/>
            <a:ext cx="7918920" cy="6263280"/>
          </a:xfrm>
          <a:prstGeom prst="rect">
            <a:avLst/>
          </a:prstGeom>
          <a:ln>
            <a:noFill/>
          </a:ln>
        </p:spPr>
      </p:pic>
    </p:spTree>
  </p:cSld>
  <p:transition spd="med">
    <p:push dir="d"/>
  </p:transition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504000" y="301320"/>
            <a:ext cx="9070560" cy="1261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en-US" sz="4400">
                <a:latin typeface="Arial"/>
              </a:rPr>
              <a:t>overlayfs</a:t>
            </a:r>
            <a:r>
              <a:rPr lang="en-US" sz="4400">
                <a:latin typeface="Arial"/>
              </a:rPr>
              <a:t>简单测试</a:t>
            </a:r>
            <a:endParaRPr/>
          </a:p>
        </p:txBody>
      </p:sp>
      <p:pic>
        <p:nvPicPr>
          <p:cNvPr id="123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80000" y="1440000"/>
            <a:ext cx="7918920" cy="6147720"/>
          </a:xfrm>
          <a:prstGeom prst="rect">
            <a:avLst/>
          </a:prstGeom>
          <a:ln>
            <a:noFill/>
          </a:ln>
        </p:spPr>
      </p:pic>
    </p:spTree>
  </p:cSld>
  <p:transition spd="med">
    <p:push dir="d"/>
  </p:transition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504000" y="301320"/>
            <a:ext cx="9070560" cy="1261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en-US" sz="4400">
                <a:latin typeface="Arial"/>
              </a:rPr>
              <a:t>overlayfs</a:t>
            </a:r>
            <a:r>
              <a:rPr lang="en-US" sz="4400">
                <a:latin typeface="Arial"/>
              </a:rPr>
              <a:t>简单测试</a:t>
            </a:r>
            <a:endParaRPr/>
          </a:p>
        </p:txBody>
      </p:sp>
      <p:pic>
        <p:nvPicPr>
          <p:cNvPr id="125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864000" y="1368000"/>
            <a:ext cx="8350920" cy="6190920"/>
          </a:xfrm>
          <a:prstGeom prst="rect">
            <a:avLst/>
          </a:prstGeom>
          <a:ln>
            <a:noFill/>
          </a:ln>
        </p:spPr>
      </p:pic>
    </p:spTree>
  </p:cSld>
  <p:transition spd="med">
    <p:push dir="d"/>
  </p:transition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504000" y="301320"/>
            <a:ext cx="9070560" cy="1261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en-US" sz="4400">
                <a:latin typeface="Arial"/>
              </a:rPr>
              <a:t>测试漏洞</a:t>
            </a:r>
            <a:r>
              <a:rPr lang="en-US" sz="4400">
                <a:latin typeface="Arial"/>
              </a:rPr>
              <a:t>POC</a:t>
            </a:r>
            <a:r>
              <a:rPr lang="en-US" sz="4400">
                <a:latin typeface="Arial"/>
              </a:rPr>
              <a:t>（没打</a:t>
            </a:r>
            <a:r>
              <a:rPr lang="en-US" sz="4400">
                <a:latin typeface="Arial"/>
              </a:rPr>
              <a:t>patch</a:t>
            </a:r>
            <a:r>
              <a:rPr lang="en-US" sz="4400">
                <a:latin typeface="Arial"/>
              </a:rPr>
              <a:t>）</a:t>
            </a:r>
            <a:endParaRPr/>
          </a:p>
        </p:txBody>
      </p:sp>
      <p:pic>
        <p:nvPicPr>
          <p:cNvPr id="127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864000" y="1591560"/>
            <a:ext cx="8350920" cy="5967360"/>
          </a:xfrm>
          <a:prstGeom prst="rect">
            <a:avLst/>
          </a:prstGeom>
          <a:ln>
            <a:noFill/>
          </a:ln>
        </p:spPr>
      </p:pic>
    </p:spTree>
  </p:cSld>
  <p:transition spd="med">
    <p:push dir="u"/>
  </p:transition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